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7" r:id="rId6"/>
    <p:sldId id="266" r:id="rId7"/>
    <p:sldId id="264" r:id="rId8"/>
    <p:sldId id="268" r:id="rId9"/>
    <p:sldId id="263" r:id="rId10"/>
    <p:sldId id="269" r:id="rId11"/>
  </p:sldIdLst>
  <p:sldSz cx="18288000" cy="10287000"/>
  <p:notesSz cx="6858000" cy="9144000"/>
  <p:embeddedFontLst>
    <p:embeddedFont>
      <p:font typeface="Malgun Gothic" panose="020B0503020000020004" pitchFamily="34" charset="-127"/>
      <p:regular r:id="rId13"/>
      <p:bold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ghNGS7syv+EjYcWAVRYZvXImL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767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20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89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85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039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11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80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84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75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88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50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web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72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8" y="7365586"/>
            <a:ext cx="12832964" cy="3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1675"/>
            <a:ext cx="6873872" cy="1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30892"/>
            <a:ext cx="10149706" cy="263469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12075" y="2773475"/>
            <a:ext cx="17830500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CENTRO DE </a:t>
            </a:r>
            <a:r>
              <a:rPr lang="en-US" sz="480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DESARROLLO</a:t>
            </a:r>
            <a:r>
              <a:rPr lang="en-US" sz="5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COMPETENCIAS LABORALES</a:t>
            </a:r>
            <a:endParaRPr sz="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72B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28963"/>
            <a:ext cx="6873872" cy="1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5;p8"/>
          <p:cNvSpPr txBox="1"/>
          <p:nvPr/>
        </p:nvSpPr>
        <p:spPr>
          <a:xfrm>
            <a:off x="1765332" y="3115207"/>
            <a:ext cx="14833104" cy="33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MUCHAS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GRACIAS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4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72B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78" y="7765398"/>
            <a:ext cx="12832964" cy="3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4" y="1181100"/>
            <a:ext cx="6873872" cy="1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4;p2"/>
          <p:cNvSpPr txBox="1"/>
          <p:nvPr/>
        </p:nvSpPr>
        <p:spPr>
          <a:xfrm>
            <a:off x="556115" y="2502091"/>
            <a:ext cx="16513489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Diseño y </a:t>
            </a:r>
            <a:r>
              <a:rPr lang="en-US" sz="7200" b="1" dirty="0" err="1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Construcción</a:t>
            </a:r>
            <a:r>
              <a:rPr lang="en-US" sz="7200" b="1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de </a:t>
            </a:r>
            <a:r>
              <a:rPr lang="en-US" sz="7200" b="1" dirty="0" err="1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proyectos</a:t>
            </a:r>
            <a:r>
              <a:rPr lang="en-US" sz="7200" b="1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7200" b="1" dirty="0" err="1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Concursables</a:t>
            </a:r>
            <a:r>
              <a:rPr lang="en-US" sz="7200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   </a:t>
            </a:r>
            <a:endParaRPr sz="7200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</a:t>
            </a:r>
            <a:endParaRPr dirty="0"/>
          </a:p>
        </p:txBody>
      </p:sp>
      <p:sp>
        <p:nvSpPr>
          <p:cNvPr id="7" name="Google Shape;95;p2"/>
          <p:cNvSpPr txBox="1"/>
          <p:nvPr/>
        </p:nvSpPr>
        <p:spPr>
          <a:xfrm>
            <a:off x="2826910" y="8304036"/>
            <a:ext cx="723390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Adnan Hasan Awad</a:t>
            </a:r>
            <a:endParaRPr sz="4400" b="1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Agosto 2023</a:t>
            </a:r>
            <a:endParaRPr sz="6600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3600" y="-4038195"/>
            <a:ext cx="1687914" cy="181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81100"/>
            <a:ext cx="6873872" cy="1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7388006" y="697242"/>
            <a:ext cx="10546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dirty="0"/>
              <a:t>Administración de </a:t>
            </a:r>
            <a:r>
              <a:rPr lang="es-CL" sz="3600" dirty="0" smtClean="0"/>
              <a:t>finanzas – Comercio electrónico</a:t>
            </a:r>
            <a:endParaRPr lang="es-CL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22514" y="2924870"/>
            <a:ext cx="1719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/>
              <a:t>Diferencias entre Personas jurídicas y natural.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/>
              <a:t>Practicas que debo instalar para separar mi vida financiera de la vida de la empresa.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/>
              <a:t>Empresa en un Día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/>
              <a:t>Ley 19,749 microempresa familiar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/>
              <a:t>Pasos para la iniciación de actividades ante el SII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/>
              <a:t>Concepto, herramientas y modalidades de E- commerce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/>
              <a:t>Rol de las redes sociales y su potencial uso.</a:t>
            </a:r>
            <a:endParaRPr lang="es-C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72B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28963"/>
            <a:ext cx="6873872" cy="1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936" y="2078461"/>
            <a:ext cx="10540821" cy="7300815"/>
          </a:xfrm>
          <a:prstGeom prst="rect">
            <a:avLst/>
          </a:prstGeom>
        </p:spPr>
      </p:pic>
      <p:sp>
        <p:nvSpPr>
          <p:cNvPr id="22" name="Google Shape;94;p2"/>
          <p:cNvSpPr txBox="1"/>
          <p:nvPr/>
        </p:nvSpPr>
        <p:spPr>
          <a:xfrm>
            <a:off x="7510707" y="452772"/>
            <a:ext cx="1007189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Persona Natural Vs Persona </a:t>
            </a:r>
            <a:r>
              <a:rPr lang="en-US" sz="3200" b="1" dirty="0" err="1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Juridica</a:t>
            </a:r>
            <a:r>
              <a:rPr lang="en-US" sz="3200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   </a:t>
            </a:r>
            <a:endParaRPr sz="3200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</a:t>
            </a: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3600" y="-4038195"/>
            <a:ext cx="1687914" cy="181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81100"/>
            <a:ext cx="6873872" cy="1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7388006" y="697242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dirty="0" smtClean="0"/>
              <a:t>Conceptos Clave</a:t>
            </a:r>
            <a:endParaRPr lang="es-CL" sz="36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23394" y="2706461"/>
            <a:ext cx="11569200" cy="50006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altLang="es-CL" sz="2800" b="1" dirty="0" smtClean="0"/>
              <a:t>Presupuesto y Flujo de Efectivo.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altLang="es-CL" sz="2800" dirty="0" smtClean="0"/>
              <a:t>Costo de Oportunidad.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altLang="es-CL" sz="2800" dirty="0" smtClean="0"/>
              <a:t>Inflación.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altLang="es-CL" sz="2800" dirty="0" smtClean="0"/>
              <a:t>Tasa de Interés.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altLang="es-CL" sz="2800" dirty="0" smtClean="0"/>
              <a:t>Relación entre Liquidez e Inversión.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altLang="es-CL" sz="2800" dirty="0" smtClean="0"/>
              <a:t>Riesgo y Beneficios.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altLang="es-CL" sz="2800" dirty="0" smtClean="0"/>
              <a:t>Rotación vs Liquidez.</a:t>
            </a:r>
            <a:endParaRPr lang="es-ES" altLang="es-CL" sz="2800" dirty="0" smtClean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2497071" y="1965983"/>
            <a:ext cx="2904037" cy="4434818"/>
            <a:chOff x="9405467" y="1888666"/>
            <a:chExt cx="1739357" cy="305939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9405467" y="2829234"/>
              <a:ext cx="1739357" cy="2118823"/>
              <a:chOff x="8639132" y="3031449"/>
              <a:chExt cx="2538542" cy="3092366"/>
            </a:xfrm>
          </p:grpSpPr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9361227" y="4899625"/>
                <a:ext cx="1422003" cy="1224190"/>
                <a:chOff x="5580112" y="4160675"/>
                <a:chExt cx="2016224" cy="1735751"/>
              </a:xfrm>
            </p:grpSpPr>
            <p:sp>
              <p:nvSpPr>
                <p:cNvPr id="26" name="Trapezoid 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10800000">
                  <a:off x="5797649" y="4654545"/>
                  <a:ext cx="1582920" cy="1241881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1"/>
                </a:p>
              </p:txBody>
            </p:sp>
            <p:sp>
              <p:nvSpPr>
                <p:cNvPr id="27" name="Trapezoid 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10800000">
                  <a:off x="5580900" y="4312863"/>
                  <a:ext cx="2016416" cy="473098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1"/>
                </a:p>
              </p:txBody>
            </p:sp>
            <p:sp>
              <p:nvSpPr>
                <p:cNvPr id="28" name="Oval 23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5580900" y="4161735"/>
                  <a:ext cx="2016416" cy="302257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1"/>
                </a:p>
              </p:txBody>
            </p:sp>
          </p:grpSp>
          <p:sp>
            <p:nvSpPr>
              <p:cNvPr id="17" name="Freeform 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811123" y="3030452"/>
                <a:ext cx="384487" cy="2029802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867" h="2158745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46114" y="1701891"/>
                      <a:pt x="183472" y="1464323"/>
                    </a:cubicBezTo>
                    <a:cubicBezTo>
                      <a:pt x="123916" y="1200798"/>
                      <a:pt x="220367" y="928605"/>
                      <a:pt x="338490" y="660747"/>
                    </a:cubicBezTo>
                    <a:cubicBezTo>
                      <a:pt x="409544" y="458878"/>
                      <a:pt x="463586" y="335791"/>
                      <a:pt x="310773" y="6095"/>
                    </a:cubicBezTo>
                    <a:lnTo>
                      <a:pt x="136662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 rot="-6300000">
                <a:off x="8824481" y="3920674"/>
                <a:ext cx="840355" cy="1211053"/>
                <a:chOff x="967240" y="3289369"/>
                <a:chExt cx="1100200" cy="1585520"/>
              </a:xfrm>
            </p:grpSpPr>
            <p:sp>
              <p:nvSpPr>
                <p:cNvPr id="24" name="Freeform 3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66831" y="3288073"/>
                  <a:ext cx="552115" cy="1585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1"/>
                </a:p>
              </p:txBody>
            </p:sp>
            <p:sp>
              <p:nvSpPr>
                <p:cNvPr id="25" name="Freeform 4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flipH="1">
                  <a:off x="1513595" y="3286969"/>
                  <a:ext cx="552115" cy="158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1"/>
                </a:p>
              </p:txBody>
            </p:sp>
          </p:grpSp>
          <p:grpSp>
            <p:nvGrpSpPr>
              <p:cNvPr id="19" name="Group 14"/>
              <p:cNvGrpSpPr>
                <a:grpSpLocks/>
              </p:cNvGrpSpPr>
              <p:nvPr/>
            </p:nvGrpSpPr>
            <p:grpSpPr bwMode="auto">
              <a:xfrm rot="5400000">
                <a:off x="10163426" y="3352603"/>
                <a:ext cx="830969" cy="1197527"/>
                <a:chOff x="967240" y="3289369"/>
                <a:chExt cx="1100200" cy="1585520"/>
              </a:xfrm>
            </p:grpSpPr>
            <p:sp>
              <p:nvSpPr>
                <p:cNvPr id="22" name="Freeform 1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66846" y="3289367"/>
                  <a:ext cx="552216" cy="158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1"/>
                </a:p>
              </p:txBody>
            </p:sp>
            <p:sp>
              <p:nvSpPr>
                <p:cNvPr id="23" name="Freeform 17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flipH="1">
                  <a:off x="1515995" y="3289367"/>
                  <a:ext cx="552216" cy="158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1"/>
                </a:p>
              </p:txBody>
            </p:sp>
          </p:grpSp>
          <p:sp>
            <p:nvSpPr>
              <p:cNvPr id="20" name="Freeform 19">
                <a:extLst>
                  <a:ext uri="{FF2B5EF4-FFF2-40B4-BE49-F238E27FC236}"/>
                </a:extLst>
              </p:cNvPr>
              <p:cNvSpPr/>
              <p:nvPr/>
            </p:nvSpPr>
            <p:spPr>
              <a:xfrm rot="4272868">
                <a:off x="10380823" y="3983026"/>
                <a:ext cx="414765" cy="1165043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21" name="Chord 2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695314" y="4925861"/>
                <a:ext cx="722651" cy="178419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  <p:sp>
          <p:nvSpPr>
            <p:cNvPr id="9" name="타원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083118" y="2482445"/>
              <a:ext cx="603062" cy="60330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0" name="Rectangle 21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10058399" y="2021302"/>
              <a:ext cx="603305" cy="338031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11" name="Rectangle 21">
              <a:extLst>
                <a:ext uri="{FF2B5EF4-FFF2-40B4-BE49-F238E27FC236}"/>
              </a:extLst>
            </p:cNvPr>
            <p:cNvSpPr/>
            <p:nvPr/>
          </p:nvSpPr>
          <p:spPr>
            <a:xfrm rot="12648752">
              <a:off x="9592734" y="2233185"/>
              <a:ext cx="603062" cy="338168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12" name="Rectangle 21">
              <a:extLst>
                <a:ext uri="{FF2B5EF4-FFF2-40B4-BE49-F238E27FC236}"/>
              </a:extLst>
            </p:cNvPr>
            <p:cNvSpPr/>
            <p:nvPr/>
          </p:nvSpPr>
          <p:spPr>
            <a:xfrm rot="18333769">
              <a:off x="9702910" y="3134241"/>
              <a:ext cx="603305" cy="338031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13" name="Rectangle 21">
              <a:extLst>
                <a:ext uri="{FF2B5EF4-FFF2-40B4-BE49-F238E27FC236}"/>
              </a:extLst>
            </p:cNvPr>
            <p:cNvSpPr/>
            <p:nvPr/>
          </p:nvSpPr>
          <p:spPr>
            <a:xfrm rot="8185688" flipH="1">
              <a:off x="10510022" y="2193494"/>
              <a:ext cx="603062" cy="336581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14" name="Rectangle 21">
              <a:extLst>
                <a:ext uri="{FF2B5EF4-FFF2-40B4-BE49-F238E27FC236}"/>
              </a:extLst>
            </p:cNvPr>
            <p:cNvSpPr/>
            <p:nvPr/>
          </p:nvSpPr>
          <p:spPr>
            <a:xfrm rot="2334917" flipH="1">
              <a:off x="10444955" y="3112740"/>
              <a:ext cx="603062" cy="338168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15" name="Block Arc 11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10262449" y="2584054"/>
              <a:ext cx="242812" cy="39373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86" y="5700828"/>
            <a:ext cx="5891490" cy="44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72B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28963"/>
            <a:ext cx="6873872" cy="1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8207464" y="538699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s-CL" sz="4000" b="1" dirty="0" smtClean="0">
                <a:solidFill>
                  <a:schemeClr val="bg1"/>
                </a:solidFill>
              </a:rPr>
              <a:t>¡Pregunta!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077300" y="2920486"/>
            <a:ext cx="7514446" cy="36091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altLang="es-CL" sz="3600" dirty="0" smtClean="0">
                <a:solidFill>
                  <a:schemeClr val="bg1"/>
                </a:solidFill>
              </a:rPr>
              <a:t>¿Que factor consideran mas importante al pensar en el concepto Finanzas?</a:t>
            </a:r>
          </a:p>
          <a:p>
            <a:endParaRPr lang="es-ES" altLang="es-CL" sz="2400" dirty="0" smtClean="0">
              <a:solidFill>
                <a:schemeClr val="bg1"/>
              </a:solidFill>
            </a:endParaRPr>
          </a:p>
        </p:txBody>
      </p:sp>
      <p:sp>
        <p:nvSpPr>
          <p:cNvPr id="7" name="16 Rectángulo"/>
          <p:cNvSpPr/>
          <p:nvPr/>
        </p:nvSpPr>
        <p:spPr>
          <a:xfrm>
            <a:off x="2543954" y="5761285"/>
            <a:ext cx="2786082" cy="101566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3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000" dirty="0"/>
              <a:t>Rentabilidad</a:t>
            </a:r>
          </a:p>
        </p:txBody>
      </p:sp>
      <p:sp>
        <p:nvSpPr>
          <p:cNvPr id="8" name="17 Rectángulo"/>
          <p:cNvSpPr/>
          <p:nvPr/>
        </p:nvSpPr>
        <p:spPr>
          <a:xfrm>
            <a:off x="6515491" y="5738188"/>
            <a:ext cx="2357454" cy="101566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3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000" dirty="0"/>
              <a:t>Liquidez</a:t>
            </a:r>
          </a:p>
        </p:txBody>
      </p:sp>
      <p:sp>
        <p:nvSpPr>
          <p:cNvPr id="11" name="9 Rectángulo"/>
          <p:cNvSpPr/>
          <p:nvPr/>
        </p:nvSpPr>
        <p:spPr>
          <a:xfrm>
            <a:off x="11134793" y="1442635"/>
            <a:ext cx="200025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0000" dirty="0">
                <a:solidFill>
                  <a:schemeClr val="bg1"/>
                </a:solidFill>
                <a:latin typeface="+mn-lt"/>
                <a:cs typeface="+mn-cs"/>
              </a:rPr>
              <a:t>?</a:t>
            </a:r>
            <a:endParaRPr lang="es-ES" sz="30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" name="타원 4">
            <a:extLst>
              <a:ext uri="{FF2B5EF4-FFF2-40B4-BE49-F238E27FC236}"/>
            </a:extLst>
          </p:cNvPr>
          <p:cNvSpPr/>
          <p:nvPr/>
        </p:nvSpPr>
        <p:spPr>
          <a:xfrm>
            <a:off x="11667093" y="5712431"/>
            <a:ext cx="1310341" cy="121145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3" name="Block Arc 11">
            <a:extLst>
              <a:ext uri="{FF2B5EF4-FFF2-40B4-BE49-F238E27FC236}"/>
            </a:extLst>
          </p:cNvPr>
          <p:cNvSpPr/>
          <p:nvPr/>
        </p:nvSpPr>
        <p:spPr>
          <a:xfrm rot="10800000">
            <a:off x="12165894" y="6131565"/>
            <a:ext cx="312737" cy="465137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7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3600" y="-4038195"/>
            <a:ext cx="1687914" cy="181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81100"/>
            <a:ext cx="6873872" cy="1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ángulo 27"/>
          <p:cNvSpPr/>
          <p:nvPr/>
        </p:nvSpPr>
        <p:spPr>
          <a:xfrm>
            <a:off x="6972082" y="641383"/>
            <a:ext cx="11315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dirty="0" smtClean="0"/>
              <a:t>Practicas financieras que debería al menos considerar</a:t>
            </a:r>
            <a:endParaRPr lang="es-CL" sz="3600" dirty="0"/>
          </a:p>
        </p:txBody>
      </p:sp>
      <p:grpSp>
        <p:nvGrpSpPr>
          <p:cNvPr id="29" name="그룹 50"/>
          <p:cNvGrpSpPr>
            <a:grpSpLocks/>
          </p:cNvGrpSpPr>
          <p:nvPr/>
        </p:nvGrpSpPr>
        <p:grpSpPr bwMode="auto">
          <a:xfrm>
            <a:off x="7052486" y="2775980"/>
            <a:ext cx="2145474" cy="2847050"/>
            <a:chOff x="4930968" y="3088958"/>
            <a:chExt cx="1249054" cy="1606738"/>
          </a:xfrm>
        </p:grpSpPr>
        <p:sp>
          <p:nvSpPr>
            <p:cNvPr id="30" name="Rounded Rectangle 15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5026337" y="3542012"/>
              <a:ext cx="1462330" cy="8450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31" name="Isosceles Triangle 75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4894628" y="3125298"/>
              <a:ext cx="519872" cy="447192"/>
            </a:xfrm>
            <a:prstGeom prst="triangl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32" name="그룹 40">
            <a:extLst>
              <a:ext uri="{FF2B5EF4-FFF2-40B4-BE49-F238E27FC236}"/>
            </a:extLst>
          </p:cNvPr>
          <p:cNvGrpSpPr/>
          <p:nvPr/>
        </p:nvGrpSpPr>
        <p:grpSpPr>
          <a:xfrm flipH="1">
            <a:off x="8124047" y="3133154"/>
            <a:ext cx="2264682" cy="3210998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33" name="Rounded Rectangle 15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34" name="Isosceles Triangle 75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35" name="그룹 40">
            <a:extLst>
              <a:ext uri="{FF2B5EF4-FFF2-40B4-BE49-F238E27FC236}"/>
            </a:extLst>
          </p:cNvPr>
          <p:cNvGrpSpPr/>
          <p:nvPr/>
        </p:nvGrpSpPr>
        <p:grpSpPr>
          <a:xfrm>
            <a:off x="7195352" y="4133286"/>
            <a:ext cx="1907101" cy="2847370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36" name="Rounded Rectangle 15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37" name="Isosceles Triangle 75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38" name="그룹 50"/>
          <p:cNvGrpSpPr>
            <a:grpSpLocks/>
          </p:cNvGrpSpPr>
          <p:nvPr/>
        </p:nvGrpSpPr>
        <p:grpSpPr bwMode="auto">
          <a:xfrm flipH="1">
            <a:off x="8124049" y="4704792"/>
            <a:ext cx="2084552" cy="2725842"/>
            <a:chOff x="4930968" y="3088958"/>
            <a:chExt cx="1249054" cy="1606738"/>
          </a:xfrm>
        </p:grpSpPr>
        <p:sp>
          <p:nvSpPr>
            <p:cNvPr id="39" name="Rounded Rectangle 15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5025929" y="3541603"/>
              <a:ext cx="1462258" cy="845928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Isosceles Triangle 75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4895163" y="3124763"/>
              <a:ext cx="519174" cy="447565"/>
            </a:xfrm>
            <a:prstGeom prst="triangl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/>
            </a:extLst>
          </p:cNvPr>
          <p:cNvGrpSpPr/>
          <p:nvPr/>
        </p:nvGrpSpPr>
        <p:grpSpPr>
          <a:xfrm>
            <a:off x="7195352" y="5347732"/>
            <a:ext cx="1907101" cy="2847370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42" name="Rounded Rectangle 15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43" name="Isosceles Triangle 75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44" name="그룹 49"/>
          <p:cNvGrpSpPr>
            <a:grpSpLocks/>
          </p:cNvGrpSpPr>
          <p:nvPr/>
        </p:nvGrpSpPr>
        <p:grpSpPr bwMode="auto">
          <a:xfrm flipH="1">
            <a:off x="8124051" y="5949908"/>
            <a:ext cx="2144159" cy="2397768"/>
            <a:chOff x="4858716" y="4447111"/>
            <a:chExt cx="1314206" cy="991508"/>
          </a:xfrm>
        </p:grpSpPr>
        <p:sp>
          <p:nvSpPr>
            <p:cNvPr id="45" name="Rounded Rectangle 15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5263737" y="4529433"/>
              <a:ext cx="829678" cy="988693"/>
            </a:xfrm>
            <a:custGeom>
              <a:avLst/>
              <a:gdLst/>
              <a:ahLst/>
              <a:cxnLst/>
              <a:rect l="l" t="t" r="r" b="b"/>
              <a:pathLst>
                <a:path w="694060" h="935571">
                  <a:moveTo>
                    <a:pt x="0" y="406646"/>
                  </a:moveTo>
                  <a:lnTo>
                    <a:pt x="0" y="935571"/>
                  </a:lnTo>
                  <a:lnTo>
                    <a:pt x="211832" y="935571"/>
                  </a:lnTo>
                  <a:lnTo>
                    <a:pt x="211832" y="444434"/>
                  </a:lnTo>
                  <a:cubicBezTo>
                    <a:pt x="211832" y="316040"/>
                    <a:pt x="315916" y="211956"/>
                    <a:pt x="444310" y="211956"/>
                  </a:cubicBezTo>
                  <a:lnTo>
                    <a:pt x="694060" y="211956"/>
                  </a:lnTo>
                  <a:lnTo>
                    <a:pt x="694060" y="0"/>
                  </a:lnTo>
                  <a:lnTo>
                    <a:pt x="406646" y="0"/>
                  </a:lnTo>
                  <a:cubicBezTo>
                    <a:pt x="182062" y="0"/>
                    <a:pt x="0" y="182062"/>
                    <a:pt x="0" y="40664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46" name="Isosceles Triangle 74">
              <a:extLst>
                <a:ext uri="{FF2B5EF4-FFF2-40B4-BE49-F238E27FC236}"/>
              </a:extLst>
            </p:cNvPr>
            <p:cNvSpPr/>
            <p:nvPr/>
          </p:nvSpPr>
          <p:spPr>
            <a:xfrm rot="16200000" flipH="1">
              <a:off x="4823371" y="4482456"/>
              <a:ext cx="518768" cy="448078"/>
            </a:xfrm>
            <a:prstGeom prst="triangl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47" name="그룹 51"/>
          <p:cNvGrpSpPr>
            <a:grpSpLocks/>
          </p:cNvGrpSpPr>
          <p:nvPr/>
        </p:nvGrpSpPr>
        <p:grpSpPr bwMode="auto">
          <a:xfrm>
            <a:off x="7442405" y="7992132"/>
            <a:ext cx="2320290" cy="2030914"/>
            <a:chOff x="7521194" y="5284915"/>
            <a:chExt cx="1137987" cy="979683"/>
          </a:xfrm>
        </p:grpSpPr>
        <p:grpSp>
          <p:nvGrpSpPr>
            <p:cNvPr id="48" name="Group 7"/>
            <p:cNvGrpSpPr>
              <a:grpSpLocks/>
            </p:cNvGrpSpPr>
            <p:nvPr/>
          </p:nvGrpSpPr>
          <p:grpSpPr bwMode="auto"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50" name="Trapezoid 1">
                <a:extLst>
                  <a:ext uri="{FF2B5EF4-FFF2-40B4-BE49-F238E27FC236}"/>
                </a:extLst>
              </p:cNvPr>
              <p:cNvSpPr/>
              <p:nvPr/>
            </p:nvSpPr>
            <p:spPr>
              <a:xfrm rot="10800000">
                <a:off x="5796465" y="4653315"/>
                <a:ext cx="1583518" cy="1243111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51" name="Trapezoid 6">
                <a:extLst>
                  <a:ext uri="{FF2B5EF4-FFF2-40B4-BE49-F238E27FC236}"/>
                </a:extLst>
              </p:cNvPr>
              <p:cNvSpPr/>
              <p:nvPr/>
            </p:nvSpPr>
            <p:spPr>
              <a:xfrm rot="10800000">
                <a:off x="5580112" y="4312611"/>
                <a:ext cx="2016224" cy="471921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52" name="Oval 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580112" y="4160675"/>
                <a:ext cx="2016224" cy="30387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  <p:sp>
          <p:nvSpPr>
            <p:cNvPr id="49" name="Chord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788803" y="5307003"/>
              <a:ext cx="578087" cy="141626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53" name="15 Rectángulo"/>
          <p:cNvSpPr/>
          <p:nvPr/>
        </p:nvSpPr>
        <p:spPr>
          <a:xfrm>
            <a:off x="11054622" y="6170390"/>
            <a:ext cx="6710864" cy="142192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CL" sz="2400" dirty="0" smtClean="0">
                <a:latin typeface="+mn-lt"/>
                <a:cs typeface="+mn-cs"/>
              </a:rPr>
              <a:t>Genere el Habito de registrar </a:t>
            </a:r>
            <a:r>
              <a:rPr lang="es-CL" sz="2400" b="1" dirty="0" smtClean="0">
                <a:latin typeface="+mn-lt"/>
                <a:cs typeface="+mn-cs"/>
              </a:rPr>
              <a:t>“No me digas donde están tus prioridades, muéstrame donde gastas tu dinero y te diré cuales son”</a:t>
            </a:r>
            <a:endParaRPr lang="es-CL" sz="2400" b="1" dirty="0">
              <a:latin typeface="+mn-lt"/>
              <a:cs typeface="+mn-cs"/>
            </a:endParaRPr>
          </a:p>
        </p:txBody>
      </p:sp>
      <p:sp>
        <p:nvSpPr>
          <p:cNvPr id="54" name="16 Rectángulo"/>
          <p:cNvSpPr/>
          <p:nvPr/>
        </p:nvSpPr>
        <p:spPr>
          <a:xfrm>
            <a:off x="992777" y="5632288"/>
            <a:ext cx="5257461" cy="93794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Analiza su evolución en el tiempo</a:t>
            </a:r>
            <a:r>
              <a:rPr lang="es-CL" sz="2400" b="1" dirty="0" smtClean="0">
                <a:latin typeface="+mn-lt"/>
                <a:cs typeface="+mn-cs"/>
              </a:rPr>
              <a:t>. “mírese en el espejo y compare”</a:t>
            </a:r>
            <a:endParaRPr lang="es-CL" sz="2400" b="1" dirty="0">
              <a:latin typeface="+mn-lt"/>
              <a:cs typeface="+mn-cs"/>
            </a:endParaRPr>
          </a:p>
        </p:txBody>
      </p:sp>
      <p:sp>
        <p:nvSpPr>
          <p:cNvPr id="55" name="17 Rectángulo"/>
          <p:cNvSpPr/>
          <p:nvPr/>
        </p:nvSpPr>
        <p:spPr>
          <a:xfrm>
            <a:off x="11054622" y="4892530"/>
            <a:ext cx="3286242" cy="5355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Haga un Presupuesto.</a:t>
            </a:r>
          </a:p>
        </p:txBody>
      </p:sp>
      <p:sp>
        <p:nvSpPr>
          <p:cNvPr id="56" name="18 Rectángulo"/>
          <p:cNvSpPr/>
          <p:nvPr/>
        </p:nvSpPr>
        <p:spPr>
          <a:xfrm>
            <a:off x="2980580" y="4331514"/>
            <a:ext cx="3099012" cy="5355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Sea Austero.</a:t>
            </a:r>
          </a:p>
        </p:txBody>
      </p:sp>
      <p:sp>
        <p:nvSpPr>
          <p:cNvPr id="57" name="20 Rectángulo"/>
          <p:cNvSpPr/>
          <p:nvPr/>
        </p:nvSpPr>
        <p:spPr>
          <a:xfrm>
            <a:off x="2984413" y="3026561"/>
            <a:ext cx="3567273" cy="46166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Valor del Ahorro.</a:t>
            </a:r>
            <a:endParaRPr lang="es-ES" sz="2400" dirty="0">
              <a:latin typeface="+mn-lt"/>
              <a:cs typeface="+mn-cs"/>
            </a:endParaRPr>
          </a:p>
        </p:txBody>
      </p:sp>
      <p:sp>
        <p:nvSpPr>
          <p:cNvPr id="58" name="21 Rectángulo"/>
          <p:cNvSpPr/>
          <p:nvPr/>
        </p:nvSpPr>
        <p:spPr>
          <a:xfrm>
            <a:off x="11054622" y="2944403"/>
            <a:ext cx="6710864" cy="156966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Fuentes de financiamiento: Usar con cuidado y cuando </a:t>
            </a:r>
            <a:r>
              <a:rPr lang="es-CL" sz="2400" dirty="0" smtClean="0">
                <a:latin typeface="+mn-lt"/>
                <a:cs typeface="+mn-cs"/>
              </a:rPr>
              <a:t>corresponda, </a:t>
            </a:r>
            <a:r>
              <a:rPr lang="es-CL" sz="2400" b="1" dirty="0" smtClean="0">
                <a:latin typeface="+mn-lt"/>
                <a:cs typeface="+mn-cs"/>
              </a:rPr>
              <a:t>“La plata que te persigue es el crédito mas caro que puedes conseguir”</a:t>
            </a:r>
            <a:endParaRPr lang="es-ES" sz="2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17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72B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28963"/>
            <a:ext cx="6873872" cy="1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192551" y="6625229"/>
            <a:ext cx="5606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>
                <a:solidFill>
                  <a:schemeClr val="bg1"/>
                </a:solidFill>
              </a:rPr>
              <a:t>Ley </a:t>
            </a:r>
            <a:r>
              <a:rPr lang="es-CL" sz="2800" dirty="0" smtClean="0">
                <a:solidFill>
                  <a:schemeClr val="bg1"/>
                </a:solidFill>
              </a:rPr>
              <a:t>19.749 </a:t>
            </a:r>
            <a:r>
              <a:rPr lang="es-CL" sz="2800" dirty="0">
                <a:solidFill>
                  <a:schemeClr val="bg1"/>
                </a:solidFill>
              </a:rPr>
              <a:t>microempresa familiar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92551" y="7679151"/>
            <a:ext cx="3342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Empresa en Un Día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13176" y="668216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Formalizar el emprendimiento</a:t>
            </a:r>
            <a:endParaRPr lang="es-CL" sz="28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64" y="3016290"/>
            <a:ext cx="9157920" cy="585725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73914" y="5832917"/>
            <a:ext cx="456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Alternativas para formalizar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3914" y="2493070"/>
            <a:ext cx="6423553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Conversemos al respecto e intentemos</a:t>
            </a:r>
          </a:p>
          <a:p>
            <a:r>
              <a:rPr lang="es-CL" sz="2800" dirty="0" smtClean="0">
                <a:solidFill>
                  <a:schemeClr val="bg1"/>
                </a:solidFill>
              </a:rPr>
              <a:t>Responder las preguntas:</a:t>
            </a:r>
          </a:p>
          <a:p>
            <a:endParaRPr lang="es-CL" sz="2800" dirty="0" smtClean="0">
              <a:solidFill>
                <a:schemeClr val="bg1"/>
              </a:solidFill>
            </a:endParaRPr>
          </a:p>
          <a:p>
            <a:r>
              <a:rPr lang="es-CL" sz="2800" dirty="0" smtClean="0">
                <a:solidFill>
                  <a:schemeClr val="bg1"/>
                </a:solidFill>
              </a:rPr>
              <a:t>¿Por qué Formalizar?</a:t>
            </a:r>
          </a:p>
          <a:p>
            <a:endParaRPr lang="es-CL" sz="2800" dirty="0" smtClean="0">
              <a:solidFill>
                <a:schemeClr val="bg1"/>
              </a:solidFill>
            </a:endParaRPr>
          </a:p>
          <a:p>
            <a:r>
              <a:rPr lang="es-CL" sz="2800" dirty="0" smtClean="0">
                <a:solidFill>
                  <a:schemeClr val="bg1"/>
                </a:solidFill>
              </a:rPr>
              <a:t>Ventajas y desventajas</a:t>
            </a:r>
          </a:p>
          <a:p>
            <a:endParaRPr lang="es-C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1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1984"/>
            <a:ext cx="6873872" cy="1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7913176" y="668216"/>
            <a:ext cx="5101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 smtClean="0">
                <a:solidFill>
                  <a:schemeClr val="tx1"/>
                </a:solidFill>
              </a:rPr>
              <a:t>E - commerce y redes sociales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>
          <a:xfrm>
            <a:off x="7186412" y="5914717"/>
            <a:ext cx="5499278" cy="41421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220" y="3893844"/>
            <a:ext cx="5049594" cy="38507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2" y="1581647"/>
            <a:ext cx="5377080" cy="35782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915" y="2683231"/>
            <a:ext cx="8047639" cy="62720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263</Words>
  <Application>Microsoft Office PowerPoint</Application>
  <PresentationFormat>Personalizado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Malgun Gothic</vt:lpstr>
      <vt:lpstr>Roboto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Landeros Zuñiga</dc:creator>
  <cp:lastModifiedBy>Adnan Hasan Awad</cp:lastModifiedBy>
  <cp:revision>12</cp:revision>
  <dcterms:created xsi:type="dcterms:W3CDTF">2006-08-16T00:00:00Z</dcterms:created>
  <dcterms:modified xsi:type="dcterms:W3CDTF">2023-08-28T18:15:43Z</dcterms:modified>
</cp:coreProperties>
</file>